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6" d="100"/>
          <a:sy n="66"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576F9-495E-42F0-973B-F63FFBABC90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244065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576F9-495E-42F0-973B-F63FFBABC90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354102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576F9-495E-42F0-973B-F63FFBABC90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137508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576F9-495E-42F0-973B-F63FFBABC90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228272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576F9-495E-42F0-973B-F63FFBABC90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234443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576F9-495E-42F0-973B-F63FFBABC90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81260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576F9-495E-42F0-973B-F63FFBABC90E}"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387470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576F9-495E-42F0-973B-F63FFBABC90E}"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301753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576F9-495E-42F0-973B-F63FFBABC90E}"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159064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576F9-495E-42F0-973B-F63FFBABC90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170191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576F9-495E-42F0-973B-F63FFBABC90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9AEBC-48FC-46A9-BFE7-316616DE697D}" type="slidenum">
              <a:rPr lang="en-US" smtClean="0"/>
              <a:t>‹#›</a:t>
            </a:fld>
            <a:endParaRPr lang="en-US"/>
          </a:p>
        </p:txBody>
      </p:sp>
    </p:spTree>
    <p:extLst>
      <p:ext uri="{BB962C8B-B14F-4D97-AF65-F5344CB8AC3E}">
        <p14:creationId xmlns:p14="http://schemas.microsoft.com/office/powerpoint/2010/main" val="310954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576F9-495E-42F0-973B-F63FFBABC90E}" type="datetimeFigureOut">
              <a:rPr lang="en-US" smtClean="0"/>
              <a:t>1/28/2015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9AEBC-48FC-46A9-BFE7-316616DE697D}" type="slidenum">
              <a:rPr lang="en-US" smtClean="0"/>
              <a:t>‹#›</a:t>
            </a:fld>
            <a:endParaRPr lang="en-US"/>
          </a:p>
        </p:txBody>
      </p:sp>
    </p:spTree>
    <p:extLst>
      <p:ext uri="{BB962C8B-B14F-4D97-AF65-F5344CB8AC3E}">
        <p14:creationId xmlns:p14="http://schemas.microsoft.com/office/powerpoint/2010/main" val="248982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rPr>
              <a:t>Human Impact</a:t>
            </a:r>
            <a:endParaRPr lang="en-US" dirty="0">
              <a:solidFill>
                <a:schemeClr val="accent6"/>
              </a:solidFill>
            </a:endParaRPr>
          </a:p>
        </p:txBody>
      </p:sp>
      <p:sp>
        <p:nvSpPr>
          <p:cNvPr id="3" name="Subtitle 2"/>
          <p:cNvSpPr>
            <a:spLocks noGrp="1"/>
          </p:cNvSpPr>
          <p:nvPr>
            <p:ph type="subTitle" idx="1"/>
          </p:nvPr>
        </p:nvSpPr>
        <p:spPr/>
        <p:txBody>
          <a:bodyPr>
            <a:normAutofit/>
          </a:bodyPr>
          <a:lstStyle/>
          <a:p>
            <a:r>
              <a:rPr lang="en-US" sz="3600" dirty="0" smtClean="0">
                <a:solidFill>
                  <a:srgbClr val="002060"/>
                </a:solidFill>
              </a:rPr>
              <a:t>ABC Book</a:t>
            </a:r>
            <a:endParaRPr lang="en-US" sz="3600" dirty="0">
              <a:solidFill>
                <a:srgbClr val="002060"/>
              </a:solidFill>
            </a:endParaRPr>
          </a:p>
          <a:p>
            <a:r>
              <a:rPr lang="en-US" sz="3600" dirty="0" smtClean="0">
                <a:solidFill>
                  <a:srgbClr val="002060"/>
                </a:solidFill>
              </a:rPr>
              <a:t>By Melissa Cole</a:t>
            </a:r>
            <a:endParaRPr lang="en-US" sz="36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70" y="2383268"/>
            <a:ext cx="3111337" cy="4474732"/>
          </a:xfrm>
          <a:prstGeom prst="rect">
            <a:avLst/>
          </a:prstGeom>
        </p:spPr>
      </p:pic>
    </p:spTree>
    <p:extLst>
      <p:ext uri="{BB962C8B-B14F-4D97-AF65-F5344CB8AC3E}">
        <p14:creationId xmlns:p14="http://schemas.microsoft.com/office/powerpoint/2010/main" val="334213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 is for Industrial Waste </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57755"/>
            <a:ext cx="5181600" cy="3287077"/>
          </a:xfrm>
        </p:spPr>
      </p:pic>
      <p:sp>
        <p:nvSpPr>
          <p:cNvPr id="4" name="Content Placeholder 3"/>
          <p:cNvSpPr>
            <a:spLocks noGrp="1"/>
          </p:cNvSpPr>
          <p:nvPr>
            <p:ph sz="half" idx="2"/>
          </p:nvPr>
        </p:nvSpPr>
        <p:spPr/>
        <p:txBody>
          <a:bodyPr/>
          <a:lstStyle/>
          <a:p>
            <a:r>
              <a:rPr lang="en-US" dirty="0" smtClean="0"/>
              <a:t>Industrial waste is the waste produced by a factory or business.  If not properly disposed it can cause serious land and water pollution effecting communities as well as ecosystems!</a:t>
            </a:r>
            <a:endParaRPr lang="en-US" dirty="0"/>
          </a:p>
        </p:txBody>
      </p:sp>
    </p:spTree>
    <p:extLst>
      <p:ext uri="{BB962C8B-B14F-4D97-AF65-F5344CB8AC3E}">
        <p14:creationId xmlns:p14="http://schemas.microsoft.com/office/powerpoint/2010/main" val="1985231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 is for Joule</a:t>
            </a:r>
            <a:endParaRPr lang="en-US" dirty="0">
              <a:solidFill>
                <a:srgbClr val="FF0000"/>
              </a:solidFill>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3969"/>
            <a:ext cx="5181600" cy="2914650"/>
          </a:xfrm>
        </p:spPr>
      </p:pic>
      <p:sp>
        <p:nvSpPr>
          <p:cNvPr id="8" name="Content Placeholder 7"/>
          <p:cNvSpPr>
            <a:spLocks noGrp="1"/>
          </p:cNvSpPr>
          <p:nvPr>
            <p:ph sz="half" idx="2"/>
          </p:nvPr>
        </p:nvSpPr>
        <p:spPr/>
        <p:txBody>
          <a:bodyPr/>
          <a:lstStyle/>
          <a:p>
            <a:endParaRPr lang="en-US" dirty="0" smtClean="0"/>
          </a:p>
          <a:p>
            <a:r>
              <a:rPr lang="en-US" dirty="0" smtClean="0"/>
              <a:t>A Joule is a measure of energy.</a:t>
            </a:r>
          </a:p>
          <a:p>
            <a:r>
              <a:rPr lang="en-US" dirty="0" smtClean="0"/>
              <a:t>The Earth receives 1370 joules per second everyday.  If this energy was harnessed at the maximum rate </a:t>
            </a:r>
            <a:r>
              <a:rPr lang="en-US" smtClean="0"/>
              <a:t>there would be no need to burn coal or use other fossil fuels that pollute the environment.</a:t>
            </a:r>
            <a:endParaRPr lang="en-US" dirty="0"/>
          </a:p>
        </p:txBody>
      </p:sp>
    </p:spTree>
    <p:extLst>
      <p:ext uri="{BB962C8B-B14F-4D97-AF65-F5344CB8AC3E}">
        <p14:creationId xmlns:p14="http://schemas.microsoft.com/office/powerpoint/2010/main" val="262345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Karst Topography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6680" y="1881071"/>
            <a:ext cx="4252006" cy="4545924"/>
          </a:xfrm>
        </p:spPr>
      </p:pic>
      <p:sp>
        <p:nvSpPr>
          <p:cNvPr id="4" name="Content Placeholder 3"/>
          <p:cNvSpPr>
            <a:spLocks noGrp="1"/>
          </p:cNvSpPr>
          <p:nvPr>
            <p:ph sz="half" idx="2"/>
          </p:nvPr>
        </p:nvSpPr>
        <p:spPr/>
        <p:txBody>
          <a:bodyPr/>
          <a:lstStyle/>
          <a:p>
            <a:r>
              <a:rPr lang="en-US" dirty="0" smtClean="0"/>
              <a:t>Karst topography is found in areas where the bedrock is made of limestone.  </a:t>
            </a:r>
            <a:endParaRPr lang="en-US" dirty="0"/>
          </a:p>
          <a:p>
            <a:r>
              <a:rPr lang="en-US" dirty="0" smtClean="0"/>
              <a:t>Karst topography refers to holes eroded in the limestone by slightly acidic water.</a:t>
            </a:r>
          </a:p>
          <a:p>
            <a:r>
              <a:rPr lang="en-US" dirty="0" smtClean="0"/>
              <a:t>Sinkholes occur if the water table is lowered through drought or excess use water from the aquifer.</a:t>
            </a:r>
            <a:endParaRPr lang="en-US" dirty="0"/>
          </a:p>
        </p:txBody>
      </p:sp>
    </p:spTree>
    <p:extLst>
      <p:ext uri="{BB962C8B-B14F-4D97-AF65-F5344CB8AC3E}">
        <p14:creationId xmlns:p14="http://schemas.microsoft.com/office/powerpoint/2010/main" val="1284610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 is for Landfill</a:t>
            </a:r>
            <a:endParaRPr lang="en-US" dirty="0">
              <a:solidFill>
                <a:srgbClr val="FF0000"/>
              </a:solidFill>
            </a:endParaRPr>
          </a:p>
        </p:txBody>
      </p:sp>
      <p:sp>
        <p:nvSpPr>
          <p:cNvPr id="4" name="Content Placeholder 3"/>
          <p:cNvSpPr>
            <a:spLocks noGrp="1"/>
          </p:cNvSpPr>
          <p:nvPr>
            <p:ph sz="half" idx="2"/>
          </p:nvPr>
        </p:nvSpPr>
        <p:spPr/>
        <p:txBody>
          <a:bodyPr/>
          <a:lstStyle/>
          <a:p>
            <a:r>
              <a:rPr lang="en-US" dirty="0" smtClean="0"/>
              <a:t>Landfills produce methane gas due to the anaerobic digestion of microbes on organic matter.  This gas can contribute to greenhouse gases unless it used to generate electricity in a gas fired power plant</a:t>
            </a:r>
            <a:endParaRPr lang="en-US" dirty="0"/>
          </a:p>
        </p:txBody>
      </p:sp>
      <p:pic>
        <p:nvPicPr>
          <p:cNvPr id="11" name="Content Placeholder 10"/>
          <p:cNvPicPr>
            <a:picLocks noGrp="1" noChangeAspect="1"/>
          </p:cNvPicPr>
          <p:nvPr>
            <p:ph sz="half" idx="1"/>
          </p:nvPr>
        </p:nvPicPr>
        <p:blipFill>
          <a:blip r:embed="rId2"/>
          <a:stretch>
            <a:fillRect/>
          </a:stretch>
        </p:blipFill>
        <p:spPr>
          <a:xfrm>
            <a:off x="667884" y="1842673"/>
            <a:ext cx="4992687" cy="4064641"/>
          </a:xfrm>
          <a:prstGeom prst="rect">
            <a:avLst/>
          </a:prstGeom>
        </p:spPr>
      </p:pic>
    </p:spTree>
    <p:extLst>
      <p:ext uri="{BB962C8B-B14F-4D97-AF65-F5344CB8AC3E}">
        <p14:creationId xmlns:p14="http://schemas.microsoft.com/office/powerpoint/2010/main" val="317976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 is for Meter</a:t>
            </a:r>
            <a:endParaRPr lang="en-US"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569282" y="3207658"/>
            <a:ext cx="5027336" cy="2394856"/>
          </a:xfrm>
          <a:prstGeom prst="rect">
            <a:avLst/>
          </a:prstGeom>
        </p:spPr>
      </p:pic>
      <p:sp>
        <p:nvSpPr>
          <p:cNvPr id="4" name="Content Placeholder 3"/>
          <p:cNvSpPr>
            <a:spLocks noGrp="1"/>
          </p:cNvSpPr>
          <p:nvPr>
            <p:ph sz="half" idx="2"/>
          </p:nvPr>
        </p:nvSpPr>
        <p:spPr/>
        <p:txBody>
          <a:bodyPr/>
          <a:lstStyle/>
          <a:p>
            <a:r>
              <a:rPr lang="en-US" dirty="0" smtClean="0"/>
              <a:t>Meter is the metric measurement for length.</a:t>
            </a:r>
          </a:p>
          <a:p>
            <a:r>
              <a:rPr lang="en-US" dirty="0" smtClean="0"/>
              <a:t>Humans affect the first 50,000 meters of the atmosphere by emitting CFC that destroy the ozone layer and car emission that can add Ozone to the troposphere!</a:t>
            </a:r>
            <a:endParaRPr lang="en-US" dirty="0"/>
          </a:p>
        </p:txBody>
      </p:sp>
    </p:spTree>
    <p:extLst>
      <p:ext uri="{BB962C8B-B14F-4D97-AF65-F5344CB8AC3E}">
        <p14:creationId xmlns:p14="http://schemas.microsoft.com/office/powerpoint/2010/main" val="3867489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is for Nitrogen</a:t>
            </a:r>
            <a:endParaRPr lang="en-US" dirty="0"/>
          </a:p>
        </p:txBody>
      </p:sp>
      <p:pic>
        <p:nvPicPr>
          <p:cNvPr id="5" name="Content Placeholder 4"/>
          <p:cNvPicPr>
            <a:picLocks noGrp="1" noChangeAspect="1"/>
          </p:cNvPicPr>
          <p:nvPr>
            <p:ph sz="half" idx="1"/>
          </p:nvPr>
        </p:nvPicPr>
        <p:blipFill>
          <a:blip r:embed="rId2"/>
          <a:stretch>
            <a:fillRect/>
          </a:stretch>
        </p:blipFill>
        <p:spPr>
          <a:xfrm>
            <a:off x="1071109" y="2377812"/>
            <a:ext cx="3675063" cy="3406925"/>
          </a:xfrm>
          <a:prstGeom prst="rect">
            <a:avLst/>
          </a:prstGeom>
        </p:spPr>
      </p:pic>
      <p:sp>
        <p:nvSpPr>
          <p:cNvPr id="4" name="Content Placeholder 3"/>
          <p:cNvSpPr>
            <a:spLocks noGrp="1"/>
          </p:cNvSpPr>
          <p:nvPr>
            <p:ph sz="half" idx="2"/>
          </p:nvPr>
        </p:nvSpPr>
        <p:spPr/>
        <p:txBody>
          <a:bodyPr/>
          <a:lstStyle/>
          <a:p>
            <a:r>
              <a:rPr lang="en-US" dirty="0" smtClean="0"/>
              <a:t>Nitrogen is an essential component in the cells of living organisms.  </a:t>
            </a:r>
          </a:p>
          <a:p>
            <a:r>
              <a:rPr lang="en-US" dirty="0" smtClean="0"/>
              <a:t>Fertilizer is high in nitrogen.</a:t>
            </a:r>
          </a:p>
          <a:p>
            <a:r>
              <a:rPr lang="en-US" dirty="0" smtClean="0"/>
              <a:t>Storm water run off often has high levels of nitrogen from fertilizer applied to yards. </a:t>
            </a:r>
          </a:p>
          <a:p>
            <a:r>
              <a:rPr lang="en-US" dirty="0" smtClean="0"/>
              <a:t>This nitrogen often creates Algae blooms that lead to fish kills!</a:t>
            </a:r>
            <a:endParaRPr lang="en-US" dirty="0"/>
          </a:p>
        </p:txBody>
      </p:sp>
    </p:spTree>
    <p:extLst>
      <p:ext uri="{BB962C8B-B14F-4D97-AF65-F5344CB8AC3E}">
        <p14:creationId xmlns:p14="http://schemas.microsoft.com/office/powerpoint/2010/main" val="242228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 is for Ozone Layer</a:t>
            </a:r>
            <a:endParaRPr lang="en-US"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957943" y="1947400"/>
            <a:ext cx="4644571" cy="3287729"/>
          </a:xfrm>
          <a:prstGeom prst="rect">
            <a:avLst/>
          </a:prstGeom>
        </p:spPr>
      </p:pic>
      <p:sp>
        <p:nvSpPr>
          <p:cNvPr id="4" name="Content Placeholder 3"/>
          <p:cNvSpPr>
            <a:spLocks noGrp="1"/>
          </p:cNvSpPr>
          <p:nvPr>
            <p:ph sz="half" idx="2"/>
          </p:nvPr>
        </p:nvSpPr>
        <p:spPr/>
        <p:txBody>
          <a:bodyPr>
            <a:normAutofit fontScale="92500" lnSpcReduction="20000"/>
          </a:bodyPr>
          <a:lstStyle/>
          <a:p>
            <a:r>
              <a:rPr lang="en-US" dirty="0" smtClean="0"/>
              <a:t>The ozone layer is located between the troposphere and the stratosphere.</a:t>
            </a:r>
          </a:p>
          <a:p>
            <a:r>
              <a:rPr lang="en-US" dirty="0" smtClean="0"/>
              <a:t>It protects the planet from harmful UV rays.</a:t>
            </a:r>
          </a:p>
          <a:p>
            <a:r>
              <a:rPr lang="en-US" dirty="0" smtClean="0"/>
              <a:t>CFC release in the air through aerosol cans and refrigerant once threaten to deplete the ozone layer.  A global band on CFC has shown effective in combating this problem.</a:t>
            </a:r>
          </a:p>
          <a:p>
            <a:r>
              <a:rPr lang="en-US" dirty="0" smtClean="0"/>
              <a:t>The ozone layer has signs of repair in recent years.</a:t>
            </a:r>
            <a:endParaRPr lang="en-US" dirty="0"/>
          </a:p>
        </p:txBody>
      </p:sp>
    </p:spTree>
    <p:extLst>
      <p:ext uri="{BB962C8B-B14F-4D97-AF65-F5344CB8AC3E}">
        <p14:creationId xmlns:p14="http://schemas.microsoft.com/office/powerpoint/2010/main" val="1573282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 is for Percolation</a:t>
            </a:r>
            <a:endParaRPr lang="en-US"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569911" y="1734138"/>
            <a:ext cx="5099443" cy="3839348"/>
          </a:xfrm>
          <a:prstGeom prst="rect">
            <a:avLst/>
          </a:prstGeom>
        </p:spPr>
      </p:pic>
      <p:sp>
        <p:nvSpPr>
          <p:cNvPr id="4" name="Content Placeholder 3"/>
          <p:cNvSpPr>
            <a:spLocks noGrp="1"/>
          </p:cNvSpPr>
          <p:nvPr>
            <p:ph sz="half" idx="2"/>
          </p:nvPr>
        </p:nvSpPr>
        <p:spPr/>
        <p:txBody>
          <a:bodyPr/>
          <a:lstStyle/>
          <a:p>
            <a:r>
              <a:rPr lang="en-US" dirty="0" smtClean="0"/>
              <a:t>Percolation is the part of the water cycle where water moves through the soil to collect in the water table.</a:t>
            </a:r>
          </a:p>
          <a:p>
            <a:r>
              <a:rPr lang="en-US" dirty="0" smtClean="0"/>
              <a:t>Water pollution can move through the soil also and pollute drinking water supplies.</a:t>
            </a:r>
            <a:endParaRPr lang="en-US" dirty="0"/>
          </a:p>
        </p:txBody>
      </p:sp>
    </p:spTree>
    <p:extLst>
      <p:ext uri="{BB962C8B-B14F-4D97-AF65-F5344CB8AC3E}">
        <p14:creationId xmlns:p14="http://schemas.microsoft.com/office/powerpoint/2010/main" val="1617251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is for Quicksand</a:t>
            </a:r>
            <a:endParaRPr lang="en-US" dirty="0"/>
          </a:p>
        </p:txBody>
      </p:sp>
      <p:pic>
        <p:nvPicPr>
          <p:cNvPr id="5" name="Content Placeholder 4"/>
          <p:cNvPicPr>
            <a:picLocks noGrp="1" noChangeAspect="1"/>
          </p:cNvPicPr>
          <p:nvPr>
            <p:ph sz="half" idx="1"/>
          </p:nvPr>
        </p:nvPicPr>
        <p:blipFill>
          <a:blip r:embed="rId2"/>
          <a:stretch>
            <a:fillRect/>
          </a:stretch>
        </p:blipFill>
        <p:spPr>
          <a:xfrm>
            <a:off x="624114" y="1930400"/>
            <a:ext cx="5219008" cy="3909219"/>
          </a:xfrm>
          <a:prstGeom prst="rect">
            <a:avLst/>
          </a:prstGeom>
        </p:spPr>
      </p:pic>
      <p:sp>
        <p:nvSpPr>
          <p:cNvPr id="4" name="Content Placeholder 3"/>
          <p:cNvSpPr>
            <a:spLocks noGrp="1"/>
          </p:cNvSpPr>
          <p:nvPr>
            <p:ph sz="half" idx="2"/>
          </p:nvPr>
        </p:nvSpPr>
        <p:spPr/>
        <p:txBody>
          <a:bodyPr/>
          <a:lstStyle/>
          <a:p>
            <a:r>
              <a:rPr lang="en-US" dirty="0" smtClean="0"/>
              <a:t>Quicksand is super saturated soil where people and animals can get stuck and slowly get pulled down into the soil.</a:t>
            </a:r>
          </a:p>
          <a:p>
            <a:r>
              <a:rPr lang="en-US" dirty="0" smtClean="0"/>
              <a:t>Increased rainfall due to global warming could increase areas of quicksand in ecosystems and potentially </a:t>
            </a:r>
            <a:r>
              <a:rPr lang="en-US" dirty="0" err="1" smtClean="0"/>
              <a:t>communites</a:t>
            </a:r>
            <a:r>
              <a:rPr lang="en-US" dirty="0"/>
              <a:t>!</a:t>
            </a:r>
            <a:endParaRPr lang="en-US" dirty="0" smtClean="0"/>
          </a:p>
        </p:txBody>
      </p:sp>
    </p:spTree>
    <p:extLst>
      <p:ext uri="{BB962C8B-B14F-4D97-AF65-F5344CB8AC3E}">
        <p14:creationId xmlns:p14="http://schemas.microsoft.com/office/powerpoint/2010/main" val="121651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 is for Radioactive Waste</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0" y="2729706"/>
            <a:ext cx="3810000" cy="2543175"/>
          </a:xfrm>
        </p:spPr>
      </p:pic>
      <p:sp>
        <p:nvSpPr>
          <p:cNvPr id="4" name="Content Placeholder 3"/>
          <p:cNvSpPr>
            <a:spLocks noGrp="1"/>
          </p:cNvSpPr>
          <p:nvPr>
            <p:ph sz="half" idx="2"/>
          </p:nvPr>
        </p:nvSpPr>
        <p:spPr/>
        <p:txBody>
          <a:bodyPr>
            <a:normAutofit fontScale="92500" lnSpcReduction="10000"/>
          </a:bodyPr>
          <a:lstStyle/>
          <a:p>
            <a:r>
              <a:rPr lang="en-US" dirty="0" smtClean="0"/>
              <a:t>Nuclear power provides clean energy but it has one drawback.</a:t>
            </a:r>
          </a:p>
          <a:p>
            <a:r>
              <a:rPr lang="en-US" dirty="0" smtClean="0"/>
              <a:t>Radioactive Waste is the byproduct of nuclear fission. It is difficult to dispose of safely because it radioactive for millions of years.</a:t>
            </a:r>
          </a:p>
          <a:p>
            <a:r>
              <a:rPr lang="en-US" dirty="0" smtClean="0"/>
              <a:t>Radioactive waste is stored in old salt mines. It hard to find a suitable location because no community wants to store it.</a:t>
            </a:r>
          </a:p>
          <a:p>
            <a:r>
              <a:rPr lang="en-US" dirty="0" smtClean="0"/>
              <a:t>(Not in my backyard)</a:t>
            </a:r>
            <a:endParaRPr lang="en-US" dirty="0"/>
          </a:p>
        </p:txBody>
      </p:sp>
    </p:spTree>
    <p:extLst>
      <p:ext uri="{BB962C8B-B14F-4D97-AF65-F5344CB8AC3E}">
        <p14:creationId xmlns:p14="http://schemas.microsoft.com/office/powerpoint/2010/main" val="142765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 is for Acid Rain</a:t>
            </a:r>
            <a:endParaRPr lang="en-US"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286" y="2033862"/>
            <a:ext cx="3631475" cy="2462594"/>
          </a:xfrm>
        </p:spPr>
      </p:pic>
      <p:sp>
        <p:nvSpPr>
          <p:cNvPr id="6" name="TextBox 5"/>
          <p:cNvSpPr txBox="1"/>
          <p:nvPr/>
        </p:nvSpPr>
        <p:spPr>
          <a:xfrm>
            <a:off x="5712031" y="2363190"/>
            <a:ext cx="6056416" cy="1754326"/>
          </a:xfrm>
          <a:prstGeom prst="rect">
            <a:avLst/>
          </a:prstGeom>
          <a:noFill/>
        </p:spPr>
        <p:txBody>
          <a:bodyPr wrap="square" rtlCol="0">
            <a:spAutoFit/>
          </a:bodyPr>
          <a:lstStyle/>
          <a:p>
            <a:r>
              <a:rPr lang="en-US" dirty="0" smtClean="0"/>
              <a:t>Acid Rain is created by Coal burning plants that release Nitrogen Oxide and sulfur dioxide gas.  These two gasses combine with Water  vapor to create nitric acid and sulfuric acid that fall to the ground as acid rain.  Acid rain affects plant growth and life in lakes and rivers.  Marble statues are effected too!</a:t>
            </a:r>
            <a:endParaRPr lang="en-US" dirty="0"/>
          </a:p>
        </p:txBody>
      </p:sp>
    </p:spTree>
    <p:extLst>
      <p:ext uri="{BB962C8B-B14F-4D97-AF65-F5344CB8AC3E}">
        <p14:creationId xmlns:p14="http://schemas.microsoft.com/office/powerpoint/2010/main" val="2889508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 is for sea level rise</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97742"/>
            <a:ext cx="5181600" cy="4007104"/>
          </a:xfrm>
        </p:spPr>
      </p:pic>
      <p:sp>
        <p:nvSpPr>
          <p:cNvPr id="4" name="Content Placeholder 3"/>
          <p:cNvSpPr>
            <a:spLocks noGrp="1"/>
          </p:cNvSpPr>
          <p:nvPr>
            <p:ph sz="half" idx="2"/>
          </p:nvPr>
        </p:nvSpPr>
        <p:spPr/>
        <p:txBody>
          <a:bodyPr/>
          <a:lstStyle/>
          <a:p>
            <a:r>
              <a:rPr lang="en-US" dirty="0" smtClean="0"/>
              <a:t>Sea level rise is the result of the melting of the ice caps due to the rise in temperature of the Earth.</a:t>
            </a:r>
          </a:p>
          <a:p>
            <a:r>
              <a:rPr lang="en-US" dirty="0" smtClean="0"/>
              <a:t>Many of the low lying coastal areas could be covered by the sea.  In North America the Florida coast, Gulf coast and West coast would be effected.</a:t>
            </a:r>
            <a:endParaRPr lang="en-US" dirty="0"/>
          </a:p>
        </p:txBody>
      </p:sp>
    </p:spTree>
    <p:extLst>
      <p:ext uri="{BB962C8B-B14F-4D97-AF65-F5344CB8AC3E}">
        <p14:creationId xmlns:p14="http://schemas.microsoft.com/office/powerpoint/2010/main" val="1632287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 is for temperature</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69415"/>
            <a:ext cx="5181600" cy="3663757"/>
          </a:xfrm>
        </p:spPr>
      </p:pic>
      <p:sp>
        <p:nvSpPr>
          <p:cNvPr id="4" name="Content Placeholder 3"/>
          <p:cNvSpPr>
            <a:spLocks noGrp="1"/>
          </p:cNvSpPr>
          <p:nvPr>
            <p:ph sz="half" idx="2"/>
          </p:nvPr>
        </p:nvSpPr>
        <p:spPr/>
        <p:txBody>
          <a:bodyPr/>
          <a:lstStyle/>
          <a:p>
            <a:r>
              <a:rPr lang="en-US" dirty="0" smtClean="0"/>
              <a:t>The Earth’s average temperature has been rising steadily for the last 100 years.</a:t>
            </a:r>
          </a:p>
          <a:p>
            <a:r>
              <a:rPr lang="en-US" dirty="0" smtClean="0"/>
              <a:t>The average temperature of the Earth is 61 degrees F</a:t>
            </a:r>
          </a:p>
          <a:p>
            <a:r>
              <a:rPr lang="en-US" dirty="0" smtClean="0"/>
              <a:t>The average surface temperature of the Earth has risen 33.4 degrees </a:t>
            </a:r>
            <a:r>
              <a:rPr lang="en-US" smtClean="0"/>
              <a:t>since the 1880’s </a:t>
            </a:r>
            <a:endParaRPr lang="en-US" dirty="0" smtClean="0"/>
          </a:p>
          <a:p>
            <a:pPr marL="0" indent="0">
              <a:buNone/>
            </a:pPr>
            <a:endParaRPr lang="en-US" dirty="0"/>
          </a:p>
        </p:txBody>
      </p:sp>
    </p:spTree>
    <p:extLst>
      <p:ext uri="{BB962C8B-B14F-4D97-AF65-F5344CB8AC3E}">
        <p14:creationId xmlns:p14="http://schemas.microsoft.com/office/powerpoint/2010/main" val="643961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 is for Urbanization</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2745"/>
            <a:ext cx="5181600" cy="3457098"/>
          </a:xfrm>
        </p:spPr>
      </p:pic>
      <p:sp>
        <p:nvSpPr>
          <p:cNvPr id="4" name="Content Placeholder 3"/>
          <p:cNvSpPr>
            <a:spLocks noGrp="1"/>
          </p:cNvSpPr>
          <p:nvPr>
            <p:ph sz="half" idx="2"/>
          </p:nvPr>
        </p:nvSpPr>
        <p:spPr/>
        <p:txBody>
          <a:bodyPr/>
          <a:lstStyle/>
          <a:p>
            <a:r>
              <a:rPr lang="en-US" dirty="0" smtClean="0"/>
              <a:t>Urbanization is the building of cities and houses.  </a:t>
            </a:r>
            <a:endParaRPr lang="en-US" dirty="0"/>
          </a:p>
          <a:p>
            <a:r>
              <a:rPr lang="en-US" dirty="0" smtClean="0"/>
              <a:t>Urban areas have more run off due to roads and sidewalks allowing pollution to collect in nearby streams and rivers.</a:t>
            </a:r>
          </a:p>
          <a:p>
            <a:r>
              <a:rPr lang="en-US" dirty="0" smtClean="0"/>
              <a:t>Urban areas are  also responsible for habitat loss for many animal species.</a:t>
            </a:r>
            <a:endParaRPr lang="en-US" dirty="0"/>
          </a:p>
        </p:txBody>
      </p:sp>
    </p:spTree>
    <p:extLst>
      <p:ext uri="{BB962C8B-B14F-4D97-AF65-F5344CB8AC3E}">
        <p14:creationId xmlns:p14="http://schemas.microsoft.com/office/powerpoint/2010/main" val="724640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V is for Vapor</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3427" y="2234180"/>
            <a:ext cx="3410857" cy="3410857"/>
          </a:xfrm>
        </p:spPr>
      </p:pic>
      <p:sp>
        <p:nvSpPr>
          <p:cNvPr id="4" name="Content Placeholder 3"/>
          <p:cNvSpPr>
            <a:spLocks noGrp="1"/>
          </p:cNvSpPr>
          <p:nvPr>
            <p:ph sz="half" idx="2"/>
          </p:nvPr>
        </p:nvSpPr>
        <p:spPr/>
        <p:txBody>
          <a:bodyPr/>
          <a:lstStyle/>
          <a:p>
            <a:r>
              <a:rPr lang="en-US" dirty="0" smtClean="0"/>
              <a:t>Water vapor is essential for the continuation of the water cycle.  Water is recycled through evaporation that forms water vapor in the air.</a:t>
            </a:r>
          </a:p>
          <a:p>
            <a:r>
              <a:rPr lang="en-US" dirty="0" smtClean="0"/>
              <a:t>Water vapor is also considered a green house gas and contributes to global warming!</a:t>
            </a:r>
          </a:p>
          <a:p>
            <a:endParaRPr lang="en-US" dirty="0"/>
          </a:p>
        </p:txBody>
      </p:sp>
    </p:spTree>
    <p:extLst>
      <p:ext uri="{BB962C8B-B14F-4D97-AF65-F5344CB8AC3E}">
        <p14:creationId xmlns:p14="http://schemas.microsoft.com/office/powerpoint/2010/main" val="2330971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 is for </a:t>
            </a:r>
            <a:r>
              <a:rPr lang="en-US" dirty="0">
                <a:solidFill>
                  <a:srgbClr val="FF0000"/>
                </a:solidFill>
              </a:rPr>
              <a:t>W</a:t>
            </a:r>
            <a:r>
              <a:rPr lang="en-US" dirty="0" smtClean="0">
                <a:solidFill>
                  <a:srgbClr val="FF0000"/>
                </a:solidFill>
              </a:rPr>
              <a:t>ater cycle</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2050" y="2286794"/>
            <a:ext cx="4533900" cy="3429000"/>
          </a:xfrm>
        </p:spPr>
      </p:pic>
      <p:sp>
        <p:nvSpPr>
          <p:cNvPr id="4" name="Content Placeholder 3"/>
          <p:cNvSpPr>
            <a:spLocks noGrp="1"/>
          </p:cNvSpPr>
          <p:nvPr>
            <p:ph sz="half" idx="2"/>
          </p:nvPr>
        </p:nvSpPr>
        <p:spPr/>
        <p:txBody>
          <a:bodyPr>
            <a:normAutofit lnSpcReduction="10000"/>
          </a:bodyPr>
          <a:lstStyle/>
          <a:p>
            <a:r>
              <a:rPr lang="en-US" dirty="0" smtClean="0"/>
              <a:t>The water cycle is essential for all life on Earth.  It the process in which fresh water is recycled.</a:t>
            </a:r>
          </a:p>
          <a:p>
            <a:r>
              <a:rPr lang="en-US" dirty="0" smtClean="0"/>
              <a:t>Global warming may affect the water cycle by increasing evaporation rates which will increase precipitation in some parts of the world while others will have a decrease in the amount of precipitation received in that area.</a:t>
            </a:r>
          </a:p>
          <a:p>
            <a:endParaRPr lang="en-US" dirty="0"/>
          </a:p>
        </p:txBody>
      </p:sp>
    </p:spTree>
    <p:extLst>
      <p:ext uri="{BB962C8B-B14F-4D97-AF65-F5344CB8AC3E}">
        <p14:creationId xmlns:p14="http://schemas.microsoft.com/office/powerpoint/2010/main" val="2669515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X is for </a:t>
            </a:r>
            <a:r>
              <a:rPr lang="en-US" dirty="0" err="1" smtClean="0">
                <a:solidFill>
                  <a:srgbClr val="FF0000"/>
                </a:solidFill>
              </a:rPr>
              <a:t>Xenops</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6109" y="1825625"/>
            <a:ext cx="4065781" cy="4351338"/>
          </a:xfrm>
        </p:spPr>
      </p:pic>
      <p:sp>
        <p:nvSpPr>
          <p:cNvPr id="4" name="Content Placeholder 3"/>
          <p:cNvSpPr>
            <a:spLocks noGrp="1"/>
          </p:cNvSpPr>
          <p:nvPr>
            <p:ph sz="half" idx="2"/>
          </p:nvPr>
        </p:nvSpPr>
        <p:spPr/>
        <p:txBody>
          <a:bodyPr/>
          <a:lstStyle/>
          <a:p>
            <a:r>
              <a:rPr lang="en-US" dirty="0" smtClean="0"/>
              <a:t>The </a:t>
            </a:r>
            <a:r>
              <a:rPr lang="en-US" dirty="0" err="1" smtClean="0"/>
              <a:t>Xenops</a:t>
            </a:r>
            <a:r>
              <a:rPr lang="en-US" dirty="0" smtClean="0"/>
              <a:t> is a bird that lives in the South American rainforest.</a:t>
            </a:r>
          </a:p>
          <a:p>
            <a:r>
              <a:rPr lang="en-US" dirty="0" smtClean="0"/>
              <a:t>In the past 40 years close to  20% of the rain forest has been cut down more acres than the last 450 years. </a:t>
            </a:r>
          </a:p>
          <a:p>
            <a:r>
              <a:rPr lang="en-US" dirty="0" smtClean="0"/>
              <a:t>At this rate of deforestation birds like the </a:t>
            </a:r>
            <a:r>
              <a:rPr lang="en-US" dirty="0" err="1" smtClean="0"/>
              <a:t>Xenops</a:t>
            </a:r>
            <a:r>
              <a:rPr lang="en-US" dirty="0" smtClean="0"/>
              <a:t> will not have a habitat to live in.</a:t>
            </a:r>
          </a:p>
          <a:p>
            <a:r>
              <a:rPr lang="en-US" dirty="0" smtClean="0"/>
              <a:t> </a:t>
            </a:r>
          </a:p>
          <a:p>
            <a:pPr marL="0" indent="0">
              <a:buNone/>
            </a:pPr>
            <a:endParaRPr lang="en-US" dirty="0"/>
          </a:p>
        </p:txBody>
      </p:sp>
    </p:spTree>
    <p:extLst>
      <p:ext uri="{BB962C8B-B14F-4D97-AF65-F5344CB8AC3E}">
        <p14:creationId xmlns:p14="http://schemas.microsoft.com/office/powerpoint/2010/main" val="2541238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Y is for Yellowstone Park</a:t>
            </a:r>
            <a:endParaRPr lang="en-US"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1285" y="2043339"/>
            <a:ext cx="4887685" cy="3283404"/>
          </a:xfrm>
        </p:spPr>
      </p:pic>
      <p:sp>
        <p:nvSpPr>
          <p:cNvPr id="4" name="Content Placeholder 3"/>
          <p:cNvSpPr>
            <a:spLocks noGrp="1"/>
          </p:cNvSpPr>
          <p:nvPr>
            <p:ph sz="half" idx="2"/>
          </p:nvPr>
        </p:nvSpPr>
        <p:spPr/>
        <p:txBody>
          <a:bodyPr/>
          <a:lstStyle/>
          <a:p>
            <a:r>
              <a:rPr lang="en-US" dirty="0" smtClean="0"/>
              <a:t>Yellowstone and other national parks are one our most precious resources.</a:t>
            </a:r>
          </a:p>
          <a:p>
            <a:r>
              <a:rPr lang="en-US" dirty="0" smtClean="0"/>
              <a:t>Acid rain, water pollution and global warming endanger our parks.</a:t>
            </a:r>
          </a:p>
          <a:p>
            <a:r>
              <a:rPr lang="en-US" dirty="0" smtClean="0"/>
              <a:t>We must take action to reduce these potential pollutants to ensure that future generations will enjoy these pristine areas!</a:t>
            </a:r>
          </a:p>
          <a:p>
            <a:endParaRPr lang="en-US" dirty="0" smtClean="0"/>
          </a:p>
        </p:txBody>
      </p:sp>
    </p:spTree>
    <p:extLst>
      <p:ext uri="{BB962C8B-B14F-4D97-AF65-F5344CB8AC3E}">
        <p14:creationId xmlns:p14="http://schemas.microsoft.com/office/powerpoint/2010/main" val="441341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 is for </a:t>
            </a:r>
            <a:r>
              <a:rPr lang="en-US" dirty="0" err="1" smtClean="0"/>
              <a:t>Zooxanthellae</a:t>
            </a:r>
            <a:r>
              <a:rPr lang="en-US" dirty="0" smtClean="0"/>
              <a:t> Algae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1590" y="1825625"/>
            <a:ext cx="4834820" cy="4351338"/>
          </a:xfrm>
        </p:spPr>
      </p:pic>
      <p:sp>
        <p:nvSpPr>
          <p:cNvPr id="4" name="Content Placeholder 3"/>
          <p:cNvSpPr>
            <a:spLocks noGrp="1"/>
          </p:cNvSpPr>
          <p:nvPr>
            <p:ph sz="half" idx="2"/>
          </p:nvPr>
        </p:nvSpPr>
        <p:spPr/>
        <p:txBody>
          <a:bodyPr>
            <a:normAutofit fontScale="92500" lnSpcReduction="20000"/>
          </a:bodyPr>
          <a:lstStyle/>
          <a:p>
            <a:r>
              <a:rPr lang="en-US" dirty="0" err="1" smtClean="0"/>
              <a:t>Zooxanthelle</a:t>
            </a:r>
            <a:r>
              <a:rPr lang="en-US" dirty="0" smtClean="0"/>
              <a:t> algae lives inside coral.  It has a symbiotic relationship with the coral.</a:t>
            </a:r>
          </a:p>
          <a:p>
            <a:r>
              <a:rPr lang="en-US" dirty="0" smtClean="0"/>
              <a:t>The algae make food through photosynthesis and the coral provides a home for the algae.</a:t>
            </a:r>
          </a:p>
          <a:p>
            <a:r>
              <a:rPr lang="en-US" dirty="0" smtClean="0"/>
              <a:t>Increasing ocean temperatures have led to coral bleaching where the algae leaves the coral.  The coral eventually dies without the algae.</a:t>
            </a:r>
          </a:p>
          <a:p>
            <a:r>
              <a:rPr lang="en-US" dirty="0" smtClean="0"/>
              <a:t>Ocean temperature increase is due to </a:t>
            </a:r>
            <a:r>
              <a:rPr lang="en-US" smtClean="0"/>
              <a:t>global warming.</a:t>
            </a:r>
            <a:endParaRPr lang="en-US" dirty="0"/>
          </a:p>
        </p:txBody>
      </p:sp>
    </p:spTree>
    <p:extLst>
      <p:ext uri="{BB962C8B-B14F-4D97-AF65-F5344CB8AC3E}">
        <p14:creationId xmlns:p14="http://schemas.microsoft.com/office/powerpoint/2010/main" val="2553301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 is for Biodiversity</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183" y="2070713"/>
            <a:ext cx="4113294" cy="30849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74" y="1421842"/>
            <a:ext cx="5762513" cy="38536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611" y="1388612"/>
            <a:ext cx="5173306" cy="4475320"/>
          </a:xfrm>
          <a:prstGeom prst="rect">
            <a:avLst/>
          </a:prstGeom>
        </p:spPr>
      </p:pic>
      <p:sp>
        <p:nvSpPr>
          <p:cNvPr id="7" name="TextBox 6"/>
          <p:cNvSpPr txBox="1"/>
          <p:nvPr/>
        </p:nvSpPr>
        <p:spPr>
          <a:xfrm>
            <a:off x="7148945" y="1947553"/>
            <a:ext cx="4940136" cy="1477328"/>
          </a:xfrm>
          <a:prstGeom prst="rect">
            <a:avLst/>
          </a:prstGeom>
          <a:noFill/>
        </p:spPr>
        <p:txBody>
          <a:bodyPr wrap="square" rtlCol="0">
            <a:spAutoFit/>
          </a:bodyPr>
          <a:lstStyle/>
          <a:p>
            <a:r>
              <a:rPr lang="en-US" dirty="0" smtClean="0"/>
              <a:t>Biodiversity is the number of different organisms in a specific area.   Rainforest and Coral reefs are areas with high biodiversity.  Human activity such as logging and development along the coast has diminished biodiversity in these areas.</a:t>
            </a:r>
            <a:endParaRPr lang="en-US" dirty="0"/>
          </a:p>
        </p:txBody>
      </p:sp>
    </p:spTree>
    <p:extLst>
      <p:ext uri="{BB962C8B-B14F-4D97-AF65-F5344CB8AC3E}">
        <p14:creationId xmlns:p14="http://schemas.microsoft.com/office/powerpoint/2010/main" val="4023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 is for Carbon Dioxide</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2521" y="1502537"/>
            <a:ext cx="3170118" cy="3660045"/>
          </a:xfrm>
        </p:spPr>
      </p:pic>
      <p:sp>
        <p:nvSpPr>
          <p:cNvPr id="4" name="Content Placeholder 3"/>
          <p:cNvSpPr>
            <a:spLocks noGrp="1"/>
          </p:cNvSpPr>
          <p:nvPr>
            <p:ph sz="half" idx="2"/>
          </p:nvPr>
        </p:nvSpPr>
        <p:spPr/>
        <p:txBody>
          <a:bodyPr/>
          <a:lstStyle/>
          <a:p>
            <a:r>
              <a:rPr lang="en-US" dirty="0" smtClean="0"/>
              <a:t>Carbon dioxide is a natural gas in the atmosphere.  Coal burning plants and automobile exhaust release carbon dioxide in the atmosphere.  Carbon dioxide has been linked to global warming which is increasing the Earth’s temperature.</a:t>
            </a:r>
            <a:endParaRPr lang="en-US" dirty="0"/>
          </a:p>
        </p:txBody>
      </p:sp>
    </p:spTree>
    <p:extLst>
      <p:ext uri="{BB962C8B-B14F-4D97-AF65-F5344CB8AC3E}">
        <p14:creationId xmlns:p14="http://schemas.microsoft.com/office/powerpoint/2010/main" val="53344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 is for Desertification</a:t>
            </a:r>
            <a:endParaRPr lang="en-US" dirty="0">
              <a:solidFill>
                <a:srgbClr val="FF0000"/>
              </a:solidFill>
            </a:endParaRPr>
          </a:p>
        </p:txBody>
      </p:sp>
      <p:sp>
        <p:nvSpPr>
          <p:cNvPr id="4" name="Content Placeholder 3"/>
          <p:cNvSpPr>
            <a:spLocks noGrp="1"/>
          </p:cNvSpPr>
          <p:nvPr>
            <p:ph sz="half" idx="2"/>
          </p:nvPr>
        </p:nvSpPr>
        <p:spPr/>
        <p:txBody>
          <a:bodyPr/>
          <a:lstStyle/>
          <a:p>
            <a:r>
              <a:rPr lang="en-US" dirty="0" smtClean="0"/>
              <a:t>Desertification is the loss of vegetation in a dry land ecosystem due to climate and human activities.</a:t>
            </a:r>
          </a:p>
          <a:p>
            <a:r>
              <a:rPr lang="en-US" dirty="0" smtClean="0"/>
              <a:t>Loss of vegetation can increase large dust clouds that can cause health problems.</a:t>
            </a:r>
          </a:p>
          <a:p>
            <a:r>
              <a:rPr lang="en-US" dirty="0" smtClean="0"/>
              <a:t>Global warming is excepted to increase desertification in dry areas around the world.</a:t>
            </a:r>
          </a:p>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2745"/>
            <a:ext cx="5181600" cy="3457098"/>
          </a:xfrm>
        </p:spPr>
      </p:pic>
    </p:spTree>
    <p:extLst>
      <p:ext uri="{BB962C8B-B14F-4D97-AF65-F5344CB8AC3E}">
        <p14:creationId xmlns:p14="http://schemas.microsoft.com/office/powerpoint/2010/main" val="2003035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 is for Erosion </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1935"/>
            <a:ext cx="5181600" cy="3458718"/>
          </a:xfrm>
        </p:spPr>
      </p:pic>
      <p:sp>
        <p:nvSpPr>
          <p:cNvPr id="4" name="Content Placeholder 3"/>
          <p:cNvSpPr>
            <a:spLocks noGrp="1"/>
          </p:cNvSpPr>
          <p:nvPr>
            <p:ph sz="half" idx="2"/>
          </p:nvPr>
        </p:nvSpPr>
        <p:spPr/>
        <p:txBody>
          <a:bodyPr/>
          <a:lstStyle/>
          <a:p>
            <a:r>
              <a:rPr lang="en-US" dirty="0" smtClean="0"/>
              <a:t>Erosion is increased by human activities such as deforestation, leaving fields bare, development along the coast.  Erosion can contribute to creating mudslides which have a devastating effect  on neighborhoods that are in the path of mud slide.</a:t>
            </a:r>
            <a:endParaRPr lang="en-US" dirty="0"/>
          </a:p>
        </p:txBody>
      </p:sp>
    </p:spTree>
    <p:extLst>
      <p:ext uri="{BB962C8B-B14F-4D97-AF65-F5344CB8AC3E}">
        <p14:creationId xmlns:p14="http://schemas.microsoft.com/office/powerpoint/2010/main" val="228209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 is for Farming</a:t>
            </a:r>
            <a:endParaRPr lang="en-US"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55695" y="1690688"/>
            <a:ext cx="3284076" cy="4744489"/>
          </a:xfrm>
        </p:spPr>
      </p:pic>
      <p:sp>
        <p:nvSpPr>
          <p:cNvPr id="4" name="Content Placeholder 3"/>
          <p:cNvSpPr>
            <a:spLocks noGrp="1"/>
          </p:cNvSpPr>
          <p:nvPr>
            <p:ph sz="half" idx="2"/>
          </p:nvPr>
        </p:nvSpPr>
        <p:spPr/>
        <p:txBody>
          <a:bodyPr/>
          <a:lstStyle/>
          <a:p>
            <a:r>
              <a:rPr lang="en-US" dirty="0" smtClean="0"/>
              <a:t>Farming can contribute to water pollution by fertilizer running off into nearby ponds and lakes.  This creates excessive algae growth which can result in </a:t>
            </a:r>
            <a:r>
              <a:rPr lang="en-US" smtClean="0"/>
              <a:t>fish kills.</a:t>
            </a:r>
            <a:endParaRPr lang="en-US"/>
          </a:p>
        </p:txBody>
      </p:sp>
    </p:spTree>
    <p:extLst>
      <p:ext uri="{BB962C8B-B14F-4D97-AF65-F5344CB8AC3E}">
        <p14:creationId xmlns:p14="http://schemas.microsoft.com/office/powerpoint/2010/main" val="269933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 is for Global Warming</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7921" y="1825625"/>
            <a:ext cx="4342157" cy="4351338"/>
          </a:xfrm>
        </p:spPr>
      </p:pic>
      <p:sp>
        <p:nvSpPr>
          <p:cNvPr id="4" name="Content Placeholder 3"/>
          <p:cNvSpPr>
            <a:spLocks noGrp="1"/>
          </p:cNvSpPr>
          <p:nvPr>
            <p:ph sz="half" idx="2"/>
          </p:nvPr>
        </p:nvSpPr>
        <p:spPr/>
        <p:txBody>
          <a:bodyPr/>
          <a:lstStyle/>
          <a:p>
            <a:r>
              <a:rPr lang="en-US" dirty="0" smtClean="0"/>
              <a:t>Global warming is the term referring to the increasing average temperature of the Earth.  An increase in greenhouse gases such as carbon dioxide and methane has been attributed to the increase in the Earth’s temperature. </a:t>
            </a:r>
            <a:endParaRPr lang="en-US" dirty="0"/>
          </a:p>
        </p:txBody>
      </p:sp>
    </p:spTree>
    <p:extLst>
      <p:ext uri="{BB962C8B-B14F-4D97-AF65-F5344CB8AC3E}">
        <p14:creationId xmlns:p14="http://schemas.microsoft.com/office/powerpoint/2010/main" val="3782319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 is Household Waste</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r>
              <a:rPr lang="en-US" dirty="0" smtClean="0"/>
              <a:t>Each year the average American throws away 1600 lbs. or 726 Kg of household waste a year. This waste is buried in landfills.  Waste water from landfills leach into the water table and can pollute drinking water supplies.</a:t>
            </a:r>
          </a:p>
          <a:p>
            <a:r>
              <a:rPr lang="en-US" dirty="0" smtClean="0"/>
              <a:t>Garbage produced in America alone could be lined up in garbage trucks from the Earth to the Moon!  </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33600" y="1957341"/>
            <a:ext cx="2743200" cy="3872753"/>
          </a:xfrm>
        </p:spPr>
      </p:pic>
    </p:spTree>
    <p:extLst>
      <p:ext uri="{BB962C8B-B14F-4D97-AF65-F5344CB8AC3E}">
        <p14:creationId xmlns:p14="http://schemas.microsoft.com/office/powerpoint/2010/main" val="2246069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5358</TotalTime>
  <Words>1303</Words>
  <Application>Microsoft Office PowerPoint</Application>
  <PresentationFormat>Widescreen</PresentationFormat>
  <Paragraphs>89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Human Impact</vt:lpstr>
      <vt:lpstr>A is for Acid Rain</vt:lpstr>
      <vt:lpstr>B is for Biodiversity</vt:lpstr>
      <vt:lpstr>C is for Carbon Dioxide</vt:lpstr>
      <vt:lpstr>D is for Desertification</vt:lpstr>
      <vt:lpstr>E is for Erosion </vt:lpstr>
      <vt:lpstr>F is for Farming</vt:lpstr>
      <vt:lpstr>G is for Global Warming</vt:lpstr>
      <vt:lpstr>H is Household Waste</vt:lpstr>
      <vt:lpstr>I is for Industrial Waste </vt:lpstr>
      <vt:lpstr>J is for Joule</vt:lpstr>
      <vt:lpstr>Karst Topography</vt:lpstr>
      <vt:lpstr>L is for Landfill</vt:lpstr>
      <vt:lpstr>M is for Meter</vt:lpstr>
      <vt:lpstr>N is for Nitrogen</vt:lpstr>
      <vt:lpstr>O is for Ozone Layer</vt:lpstr>
      <vt:lpstr>P is for Percolation</vt:lpstr>
      <vt:lpstr>Q is for Quicksand</vt:lpstr>
      <vt:lpstr>R is for Radioactive Waste</vt:lpstr>
      <vt:lpstr>S is for sea level rise</vt:lpstr>
      <vt:lpstr>T is for temperature</vt:lpstr>
      <vt:lpstr>U is for Urbanization</vt:lpstr>
      <vt:lpstr> V is for Vapor</vt:lpstr>
      <vt:lpstr>W is for Water cycle</vt:lpstr>
      <vt:lpstr>X is for Xenops</vt:lpstr>
      <vt:lpstr>Y is for Yellowstone Park</vt:lpstr>
      <vt:lpstr>Z is for Zooxanthellae Algae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Impact</dc:title>
  <dc:creator>Melissa Cole</dc:creator>
  <cp:lastModifiedBy>Melissa Cole</cp:lastModifiedBy>
  <cp:revision>36</cp:revision>
  <dcterms:created xsi:type="dcterms:W3CDTF">2015-01-27T02:24:52Z</dcterms:created>
  <dcterms:modified xsi:type="dcterms:W3CDTF">2015-02-01T00:20:02Z</dcterms:modified>
</cp:coreProperties>
</file>